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6858000" cx="12192000"/>
  <p:notesSz cx="6858000" cy="9144000"/>
  <p:embeddedFontLst>
    <p:embeddedFont>
      <p:font typeface="Barlow Condensed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BarlowCondensed-bold.fntdata"/><Relationship Id="rId10" Type="http://schemas.openxmlformats.org/officeDocument/2006/relationships/slide" Target="slides/slide6.xml"/><Relationship Id="rId32" Type="http://schemas.openxmlformats.org/officeDocument/2006/relationships/font" Target="fonts/BarlowCondensed-regular.fntdata"/><Relationship Id="rId13" Type="http://schemas.openxmlformats.org/officeDocument/2006/relationships/slide" Target="slides/slide9.xml"/><Relationship Id="rId35" Type="http://schemas.openxmlformats.org/officeDocument/2006/relationships/font" Target="fonts/BarlowCondensed-boldItalic.fntdata"/><Relationship Id="rId12" Type="http://schemas.openxmlformats.org/officeDocument/2006/relationships/slide" Target="slides/slide8.xml"/><Relationship Id="rId34" Type="http://schemas.openxmlformats.org/officeDocument/2006/relationships/font" Target="fonts/BarlowCondensed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de-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587f4754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7587f4754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" name="Google Shape;19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" name="Google Shape;21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12c05865f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8" name="Google Shape;228;g512c05865f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6" name="Google Shape;23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8" name="Google Shape;25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5" name="Google Shape;265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5" name="Google Shape;27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6" name="Google Shape;286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e6cb9b9ea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e6cb9b9ea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e6cb9b9ea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ac8f7590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5" name="Google Shape;315;g9ac8f7590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3" name="Google Shape;323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2" name="Google Shape;342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12c05865f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9" name="Google Shape;349;g512c05865f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" name="Google Shape;11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" name="Google Shape;12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" name="Google Shape;12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12c05865f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" name="Google Shape;170;g512c05865f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Title- Pattern-1">
  <p:cSld name="Project Title- Pattern-1">
    <p:bg>
      <p:bgPr>
        <a:solidFill>
          <a:srgbClr val="3E4752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700" y="0"/>
            <a:ext cx="1217930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/>
          <p:nvPr/>
        </p:nvSpPr>
        <p:spPr>
          <a:xfrm>
            <a:off x="2359489" y="3054623"/>
            <a:ext cx="1089300" cy="7488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3"/>
          <p:cNvSpPr txBox="1"/>
          <p:nvPr>
            <p:ph idx="1" type="body"/>
          </p:nvPr>
        </p:nvSpPr>
        <p:spPr>
          <a:xfrm>
            <a:off x="3448336" y="3054622"/>
            <a:ext cx="2648100" cy="7488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indent="-34925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900"/>
              <a:buChar char="•"/>
              <a:defRPr/>
            </a:lvl2pPr>
            <a:lvl3pPr indent="-34925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900"/>
              <a:buChar char="•"/>
              <a:defRPr/>
            </a:lvl3pPr>
            <a:lvl4pPr indent="-34925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900"/>
              <a:buChar char="•"/>
              <a:defRPr/>
            </a:lvl4pPr>
            <a:lvl5pPr indent="-34925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900"/>
              <a:buChar char="•"/>
              <a:defRPr/>
            </a:lvl5pPr>
            <a:lvl6pPr indent="-34925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8065" y="3122610"/>
            <a:ext cx="1016000" cy="5842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buNone/>
              <a:defRPr sz="1300">
                <a:solidFill>
                  <a:schemeClr val="lt1"/>
                </a:solidFill>
              </a:defRPr>
            </a:lvl1pPr>
            <a:lvl2pPr lvl="1" rtl="0">
              <a:buNone/>
              <a:defRPr sz="1300">
                <a:solidFill>
                  <a:schemeClr val="lt1"/>
                </a:solidFill>
              </a:defRPr>
            </a:lvl2pPr>
            <a:lvl3pPr lvl="2" rtl="0">
              <a:buNone/>
              <a:defRPr sz="1300">
                <a:solidFill>
                  <a:schemeClr val="lt1"/>
                </a:solidFill>
              </a:defRPr>
            </a:lvl3pPr>
            <a:lvl4pPr lvl="3" rtl="0">
              <a:buNone/>
              <a:defRPr sz="1300">
                <a:solidFill>
                  <a:schemeClr val="lt1"/>
                </a:solidFill>
              </a:defRPr>
            </a:lvl4pPr>
            <a:lvl5pPr lvl="4" rtl="0">
              <a:buNone/>
              <a:defRPr sz="1300">
                <a:solidFill>
                  <a:schemeClr val="lt1"/>
                </a:solidFill>
              </a:defRPr>
            </a:lvl5pPr>
            <a:lvl6pPr lvl="5" rtl="0">
              <a:buNone/>
              <a:defRPr sz="1300">
                <a:solidFill>
                  <a:schemeClr val="lt1"/>
                </a:solidFill>
              </a:defRPr>
            </a:lvl6pPr>
            <a:lvl7pPr lvl="6" rtl="0">
              <a:buNone/>
              <a:defRPr sz="1300">
                <a:solidFill>
                  <a:schemeClr val="lt1"/>
                </a:solidFill>
              </a:defRPr>
            </a:lvl7pPr>
            <a:lvl8pPr lvl="7" rtl="0">
              <a:buNone/>
              <a:defRPr sz="1300">
                <a:solidFill>
                  <a:schemeClr val="lt1"/>
                </a:solidFill>
              </a:defRPr>
            </a:lvl8pPr>
            <a:lvl9pPr lvl="8" rtl="0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overpass-turbo.eu/s/KaF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overpass-turbo.eu/s/KaI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overpass-turbo.eu/s/KaJ" TargetMode="External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overpass-turbo.eu/s/p7G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overpass-turbo.eu/s/IdS" TargetMode="External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overpass-turbo.eu/s/IdR" TargetMode="External"/><Relationship Id="rId4" Type="http://schemas.openxmlformats.org/officeDocument/2006/relationships/image" Target="../media/image29.png"/><Relationship Id="rId5" Type="http://schemas.openxmlformats.org/officeDocument/2006/relationships/image" Target="../media/image34.png"/><Relationship Id="rId6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umap.openstreetmap.fr/de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overpass-turbo.eu/s/TXG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www.mappa-mercia.org/2014/09/creating-an-always-up-to-date-map.html" TargetMode="External"/><Relationship Id="rId4" Type="http://schemas.openxmlformats.org/officeDocument/2006/relationships/image" Target="../media/image33.png"/><Relationship Id="rId5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overpass-turbo.eu/" TargetMode="External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www.mappa-mercia.org/2014/09/creating-an-always-up-to-date-map.html" TargetMode="External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www.mappa-mercia.org/2014/09/creating-an-always-up-to-date-map.html" TargetMode="External"/><Relationship Id="rId4" Type="http://schemas.openxmlformats.org/officeDocument/2006/relationships/image" Target="../media/image40.png"/><Relationship Id="rId5" Type="http://schemas.openxmlformats.org/officeDocument/2006/relationships/image" Target="../media/image30.png"/><Relationship Id="rId6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www.mappa-mercia.org/2014/09/creating-an-always-up-to-date-map.html" TargetMode="External"/><Relationship Id="rId4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Relationship Id="rId4" Type="http://schemas.openxmlformats.org/officeDocument/2006/relationships/hyperlink" Target="http://overpass-turbo.eu/?q=LyoKVGhpcyBoYcSGYmVlbiBnxI1lcmF0ZWQgYnkgdGhlIG92xJJwxIlzLXR1cmJvIHdpemFyZC7EgsSdxJ9yaWdpbmFsIHNlxLBjaMSsxIk6CsOiwoDCnHR5cGU6d2F5xYjCnQoqLwpbb3V0Ompzb25dW3RpbWXFmsWcMjVdOwp7e8SQb2NvZGVBcsWAOnVnYW5kYX19LT4uxL_FgWjFt8WAxa0vL8SPxJTEnXIgxbhzdWx0cwooCiAgxowgcXXEksSaxKNydCBmb3I6IMWIwpzFk8abxYR5WyLEhGdoxZB5Ij0idHJ1bmsixaIhIm1heHPFjcSWx4IoxLDFgMaFxYByxYLGiWEpxa3GsMa4xrPGtca3xZHGusa8xr7HgMeCW8eEx4bHiMeKZMeMx45hx5DGh8eUx5YKx68Kxp5wxLduxqbGk8aVxpcKxajEmMW0ecWtPsWtx7xza2XEvXF0Ow&amp;c=BXBkIAn8XM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overpass-turbo.eu/s/p7W" TargetMode="External"/><Relationship Id="rId4" Type="http://schemas.openxmlformats.org/officeDocument/2006/relationships/image" Target="../media/image41.png"/><Relationship Id="rId5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wiki.openstreetmap.org/wiki/Overpass_API/Language_Guide" TargetMode="External"/><Relationship Id="rId4" Type="http://schemas.openxmlformats.org/officeDocument/2006/relationships/hyperlink" Target="http://wiki.openstreetmap.org/wiki/Overpass_API/Overpass_API_by_Example" TargetMode="External"/><Relationship Id="rId5" Type="http://schemas.openxmlformats.org/officeDocument/2006/relationships/hyperlink" Target="http://wiki.openstreetmap.org/wiki/Overpass_API/Overpass_API_by_Example" TargetMode="External"/><Relationship Id="rId6" Type="http://schemas.openxmlformats.org/officeDocument/2006/relationships/hyperlink" Target="https://github.com/mocnik-science/osm-python-tools" TargetMode="External"/><Relationship Id="rId7" Type="http://schemas.openxmlformats.org/officeDocument/2006/relationships/hyperlink" Target="https://wiki.openstreetmap.org/wiki/Humanitarian_OSM_Tags" TargetMode="External"/><Relationship Id="rId8" Type="http://schemas.openxmlformats.org/officeDocument/2006/relationships/hyperlink" Target="https://taginfo.openstreetmap.org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docs.google.com/spreadsheets/d/1gH3YKUB34oItok1BRhlyZ8VXA5zNXDv8qo7AAlTSGzg/edit?usp=sharin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iki.openstreetmap.org/wiki/Map_Features" TargetMode="External"/><Relationship Id="rId4" Type="http://schemas.openxmlformats.org/officeDocument/2006/relationships/hyperlink" Target="https://taginfo.openstreetmap.org/" TargetMode="External"/><Relationship Id="rId5" Type="http://schemas.openxmlformats.org/officeDocument/2006/relationships/hyperlink" Target="http://tagfinder.herokuapp.com/" TargetMode="External"/><Relationship Id="rId6" Type="http://schemas.openxmlformats.org/officeDocument/2006/relationships/hyperlink" Target="http://wiki.openstreetmap.org/wiki/Category:Tags" TargetMode="External"/><Relationship Id="rId7" Type="http://schemas.openxmlformats.org/officeDocument/2006/relationships/image" Target="../media/image3.png"/><Relationship Id="rId8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hyperlink" Target="http://wiki.openstreetmap.org/wiki/Overpass_turbo" TargetMode="External"/><Relationship Id="rId5" Type="http://schemas.openxmlformats.org/officeDocument/2006/relationships/hyperlink" Target="http://wiki.openstreetmap.org/wiki/Overpass_API/Overpass_QL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overpass-turbo.eu/?q=LyoKVGhpcyBoYcSGYmVlbiBnxI1lcmF0ZWQgYnkgdGhlIG92xJJwxIlzLXR1cmJvIHdpemFyZC7EgsSdxJ9yaWdpbmFsIHNlxLBjaMSsxIk6CsOiwoDCnGFtxI1pdHk9dW5pxKFyc8WOecWIwp0KKi8KW291dDpqc29uXVt0acWMxaHFozI1XTsKLy_Ej8SUxJ1yIHJlc3VsdHMKKAogIMW1IHF1xJLEmsSjcnQgZm9yOiDFiMWKxYzFk8WPxZHFk8WVxZfFj8WaxoUgbm9kZVsixYvFjcWPIj0ixZLFlMSSxp95Il0oe3tixKp4fX0pxbPGhndhecaoxqrGmsa0xq7GsMaexZjGtca3xrnGu8a9xr_GosW8bMSUacWnx4XGmceMx4nGncayx4zGtsa4xrpvxrzGvsWzx5LGiHDEt27GkMW8xb7GgMaCxa7EmMalecWzPsWzx7Fza2XEvXF0Ow&amp;c=BXAoIKMv5N" TargetMode="External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hyperlink" Target="http://wiki.openstreetmap.org/wiki/Overpass_turbo/Wizard" TargetMode="External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overpass-turbo.eu/s/Idv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overpass-turbo.eu/s/KaE" TargetMode="Externa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/>
          <p:nvPr/>
        </p:nvSpPr>
        <p:spPr>
          <a:xfrm>
            <a:off x="2337900" y="3024925"/>
            <a:ext cx="1148400" cy="799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96" name="Google Shape;96;p14"/>
          <p:cNvSpPr txBox="1"/>
          <p:nvPr>
            <p:ph idx="4294967295" type="sldNum"/>
          </p:nvPr>
        </p:nvSpPr>
        <p:spPr>
          <a:xfrm>
            <a:off x="1937950" y="6547625"/>
            <a:ext cx="452700" cy="21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97" name="Google Shape;97;p14"/>
          <p:cNvSpPr txBox="1"/>
          <p:nvPr>
            <p:ph idx="4294967295" type="title"/>
          </p:nvPr>
        </p:nvSpPr>
        <p:spPr>
          <a:xfrm>
            <a:off x="457200" y="2849450"/>
            <a:ext cx="10515600" cy="13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FFFFFF"/>
                </a:solidFill>
              </a:rPr>
              <a:t>Overpass Turbo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Hot_logo_with_text_rgb.png" id="98" name="Google Shape;98;p14"/>
          <p:cNvPicPr preferRelativeResize="0"/>
          <p:nvPr/>
        </p:nvPicPr>
        <p:blipFill rotWithShape="1">
          <a:blip r:embed="rId3">
            <a:alphaModFix/>
          </a:blip>
          <a:srcRect b="0" l="0" r="57529" t="0"/>
          <a:stretch/>
        </p:blipFill>
        <p:spPr>
          <a:xfrm>
            <a:off x="2410388" y="3129062"/>
            <a:ext cx="1003425" cy="59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i="0" lang="de-DE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 by username			</a:t>
            </a:r>
            <a:r>
              <a:rPr b="1" i="0" lang="de-DE" sz="4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try it yourself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3"/>
          <p:cNvSpPr txBox="1"/>
          <p:nvPr>
            <p:ph idx="1" type="body"/>
          </p:nvPr>
        </p:nvSpPr>
        <p:spPr>
          <a:xfrm>
            <a:off x="367255" y="1552575"/>
            <a:ext cx="5200135" cy="5078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de-DE" sz="19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[out:json][timeout:25];</a:t>
            </a:r>
            <a:endParaRPr/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de-DE" sz="19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fetch area “zambia” to search in</a:t>
            </a:r>
            <a:endParaRPr/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de-DE" sz="19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{{geocodeArea:zambia}}-&gt;.searchArea;</a:t>
            </a:r>
            <a:endParaRPr/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de-DE" sz="19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gather results</a:t>
            </a:r>
            <a:endParaRPr/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de-DE" sz="19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endParaRPr/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de-DE" sz="19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// query part for: “user:maze2p0”</a:t>
            </a:r>
            <a:endParaRPr/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de-DE" sz="19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node(</a:t>
            </a:r>
            <a:r>
              <a:rPr b="0" i="0" lang="de-DE" sz="1960" u="none" cap="none" strike="noStrike">
                <a:solidFill>
                  <a:schemeClr val="dk1"/>
                </a:solidFill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user:"maze2p0"</a:t>
            </a:r>
            <a:r>
              <a:rPr b="0" i="0" lang="de-DE" sz="19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)(area.searchArea);</a:t>
            </a:r>
            <a:endParaRPr/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de-DE" sz="19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way(</a:t>
            </a:r>
            <a:r>
              <a:rPr b="0" i="0" lang="de-DE" sz="1960" u="none" cap="none" strike="noStrike">
                <a:solidFill>
                  <a:schemeClr val="dk1"/>
                </a:solidFill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user:"maze2p0</a:t>
            </a:r>
            <a:r>
              <a:rPr b="0" i="0" lang="de-DE" sz="19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")(area.searchArea);</a:t>
            </a:r>
            <a:endParaRPr sz="1960"/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de-DE" sz="19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relation(</a:t>
            </a:r>
            <a:r>
              <a:rPr b="0" i="0" lang="de-DE" sz="1960" u="none" cap="none" strike="noStrike">
                <a:solidFill>
                  <a:schemeClr val="dk1"/>
                </a:solidFill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user:"maze2p0"</a:t>
            </a:r>
            <a:r>
              <a:rPr b="0" i="0" lang="de-DE" sz="19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)(area.searchArea);</a:t>
            </a:r>
            <a:endParaRPr/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de-DE" sz="19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);</a:t>
            </a:r>
            <a:endParaRPr/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de-DE" sz="19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print results</a:t>
            </a:r>
            <a:endParaRPr/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de-DE" sz="19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 </a:t>
            </a:r>
            <a:r>
              <a:rPr lang="de-DE" sz="1960"/>
              <a:t>meta</a:t>
            </a:r>
            <a:r>
              <a:rPr b="0" i="0" lang="de-DE" sz="19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/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de-DE" sz="19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  <a:endParaRPr/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de-DE" sz="19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 skel qt;</a:t>
            </a:r>
            <a:endParaRPr b="0" i="0" sz="19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0575" y="1552575"/>
            <a:ext cx="6806651" cy="446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70525" y="3386025"/>
            <a:ext cx="3505200" cy="34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/>
          <p:nvPr>
            <p:ph type="title"/>
          </p:nvPr>
        </p:nvSpPr>
        <p:spPr>
          <a:xfrm>
            <a:off x="838200" y="365125"/>
            <a:ext cx="110265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i="0" lang="de-DE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 by time – newest objects	</a:t>
            </a:r>
            <a:r>
              <a:rPr b="1" i="0" lang="de-DE" sz="4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try it yourself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"/>
          <p:cNvSpPr txBox="1"/>
          <p:nvPr/>
        </p:nvSpPr>
        <p:spPr>
          <a:xfrm>
            <a:off x="258400" y="1557850"/>
            <a:ext cx="5486100" cy="48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5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[out:json][timeout:25];</a:t>
            </a:r>
            <a:endParaRPr sz="154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5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fetch area “Uganda” to search in</a:t>
            </a:r>
            <a:endParaRPr sz="154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5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{{geocodeArea:Uganda}}-&gt;.searchArea;</a:t>
            </a:r>
            <a:endParaRPr sz="154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5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gather results</a:t>
            </a:r>
            <a:endParaRPr sz="154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5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endParaRPr sz="154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5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// query part for: “newer:"2019-06-23T00:00:00Z"”</a:t>
            </a:r>
            <a:endParaRPr sz="154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5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node(</a:t>
            </a:r>
            <a:r>
              <a:rPr lang="de-DE" sz="1540">
                <a:solidFill>
                  <a:schemeClr val="dk1"/>
                </a:solidFill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newer:"2019-06-23T00:00:00Z"</a:t>
            </a:r>
            <a:r>
              <a:rPr lang="de-DE" sz="15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)(area.searchArea);</a:t>
            </a:r>
            <a:endParaRPr sz="154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5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);</a:t>
            </a:r>
            <a:endParaRPr sz="154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5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print results</a:t>
            </a:r>
            <a:endParaRPr sz="154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5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 meta;</a:t>
            </a:r>
            <a:endParaRPr sz="154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5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  <a:endParaRPr sz="154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5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 skel qt;</a:t>
            </a:r>
            <a:endParaRPr sz="154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154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4175" y="1805825"/>
            <a:ext cx="5206975" cy="485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10600" y="1282856"/>
            <a:ext cx="3486150" cy="359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/>
          <p:nvPr>
            <p:ph type="title"/>
          </p:nvPr>
        </p:nvSpPr>
        <p:spPr>
          <a:xfrm>
            <a:off x="838200" y="365125"/>
            <a:ext cx="11172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i="0" lang="de-DE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 by time – historic objects	</a:t>
            </a:r>
            <a:r>
              <a:rPr b="1" i="0" lang="de-DE" sz="4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try it yourself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5"/>
          <p:cNvSpPr txBox="1"/>
          <p:nvPr>
            <p:ph idx="1" type="body"/>
          </p:nvPr>
        </p:nvSpPr>
        <p:spPr>
          <a:xfrm>
            <a:off x="838200" y="1825625"/>
            <a:ext cx="5727357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de-DE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visualize data which was created until a specific date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de-DE" sz="11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idp camps Kathmandu after </a:t>
            </a:r>
            <a:endParaRPr/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de-DE" sz="11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before 05/05/15</a:t>
            </a:r>
            <a:endParaRPr/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de-DE" sz="11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[out:json][timeout:25</a:t>
            </a:r>
            <a:r>
              <a:rPr b="0" i="0" lang="de-DE" sz="1120" u="none" cap="none" strike="noStrike">
                <a:solidFill>
                  <a:schemeClr val="dk1"/>
                </a:solidFill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][date:"2015-05-20T00:00:00Z"]</a:t>
            </a:r>
            <a:r>
              <a:rPr b="0" i="0" lang="de-DE" sz="11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/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de-DE" sz="11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gather results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de-DE" sz="11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endParaRPr/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de-DE" sz="11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// query part for: “"idp:camp_site"=spontaneous_camp”</a:t>
            </a:r>
            <a:endParaRPr/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de-DE" sz="11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node["idp:camp_site"="spontaneous_camp"]({{bbox}});</a:t>
            </a:r>
            <a:endParaRPr/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de-DE" sz="11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way["idp:camp_site"="spontaneous_camp"]({{bbox}});</a:t>
            </a:r>
            <a:endParaRPr/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de-DE" sz="11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relation["idp:camp_site"="spontaneous_camp"]({{bbox}});</a:t>
            </a:r>
            <a:endParaRPr/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de-DE" sz="11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);</a:t>
            </a:r>
            <a:endParaRPr/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de-DE" sz="11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print results</a:t>
            </a:r>
            <a:endParaRPr/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de-DE" sz="1120" u="none" cap="none" strike="noStrike">
                <a:solidFill>
                  <a:schemeClr val="dk1"/>
                </a:solidFill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out meta;</a:t>
            </a:r>
            <a:endParaRPr/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de-DE" sz="11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  <a:endParaRPr/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de-DE" sz="11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 skel qt;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7373" y="1690688"/>
            <a:ext cx="5913068" cy="4894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/>
          <p:nvPr>
            <p:ph type="title"/>
          </p:nvPr>
        </p:nvSpPr>
        <p:spPr>
          <a:xfrm>
            <a:off x="838200" y="365125"/>
            <a:ext cx="10817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i="0" lang="de-DE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 by time – historic objects	</a:t>
            </a:r>
            <a:r>
              <a:rPr b="1" i="0" lang="de-DE" sz="4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try it yourself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6"/>
          <p:cNvSpPr txBox="1"/>
          <p:nvPr>
            <p:ph idx="1" type="body"/>
          </p:nvPr>
        </p:nvSpPr>
        <p:spPr>
          <a:xfrm>
            <a:off x="428368" y="1515762"/>
            <a:ext cx="5214551" cy="51321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15"/>
              <a:buFont typeface="Arial"/>
              <a:buChar char="•"/>
            </a:pPr>
            <a:r>
              <a:rPr b="0" i="0" lang="de-DE" sz="181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objects created after that specific date</a:t>
            </a:r>
            <a:endParaRPr b="0" i="0" sz="19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i="0" lang="de-DE" sz="154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[out:json][timeout:25];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i="0" lang="de-DE" sz="154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 gather results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i="0" lang="de-DE" sz="154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i="0" lang="de-DE" sz="154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// query part for: “"idp:camp_site"=spontaneous_camp and newer:"2015-05-20T00:00:00Z"”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i="0" lang="de-DE" sz="154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node["idp:camp_site"="spontaneous_camp"]</a:t>
            </a:r>
            <a:br>
              <a:rPr i="0" lang="de-DE" sz="154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i="0" lang="de-DE" sz="1540" u="none" cap="none" strike="noStrike">
                <a:solidFill>
                  <a:schemeClr val="dk1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0" lang="de-DE" sz="1540" u="none" cap="none" strike="noStrike">
                <a:solidFill>
                  <a:schemeClr val="dk1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newer:"2015-05-20T00:00:00Z"</a:t>
            </a:r>
            <a:r>
              <a:rPr i="0" lang="de-DE" sz="1540" u="none" cap="none" strike="noStrike">
                <a:solidFill>
                  <a:schemeClr val="dk1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i="0" lang="de-DE" sz="154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({{bbox}});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i="0" lang="de-DE" sz="154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way["idp:camp_site"="spontaneous_camp"]</a:t>
            </a:r>
            <a:br>
              <a:rPr i="0" lang="de-DE" sz="154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i="0" lang="de-DE" sz="1540" u="none" cap="none" strike="noStrike">
                <a:solidFill>
                  <a:schemeClr val="dk1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(newer:"2015-05-20T00:00:00Z")</a:t>
            </a:r>
            <a:r>
              <a:rPr i="0" lang="de-DE" sz="154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({{bbox}});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i="0" lang="de-DE" sz="154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relation["idp:camp_site"="spontaneous_camp"](new</a:t>
            </a:r>
            <a:r>
              <a:rPr i="0" lang="de-DE" sz="1540" u="none" cap="none" strike="noStrike">
                <a:solidFill>
                  <a:schemeClr val="dk1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er:"2015-05-20T00:00:00Z")</a:t>
            </a:r>
            <a:r>
              <a:rPr i="0" lang="de-DE" sz="154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({{bbox}});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i="0" lang="de-DE" sz="154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i="0" lang="de-DE" sz="154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 print results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i="0" lang="de-DE" sz="154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out meta;</a:t>
            </a:r>
            <a:endParaRPr i="0" sz="1540" u="none" cap="none" strike="noStrike">
              <a:solidFill>
                <a:schemeClr val="dk1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i="0" lang="de-DE" sz="154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i="0" lang="de-DE" sz="154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out skel qt;</a:t>
            </a:r>
            <a:endParaRPr i="0" sz="154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2" name="Google Shape;222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5568" y="1515762"/>
            <a:ext cx="5410132" cy="4823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40266" y="3927389"/>
            <a:ext cx="2772986" cy="2806700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225" name="Google Shape;225;p26"/>
          <p:cNvSpPr/>
          <p:nvPr/>
        </p:nvSpPr>
        <p:spPr>
          <a:xfrm>
            <a:off x="5740266" y="5330739"/>
            <a:ext cx="1945637" cy="468699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/>
          <p:nvPr>
            <p:ph type="title"/>
          </p:nvPr>
        </p:nvSpPr>
        <p:spPr>
          <a:xfrm>
            <a:off x="417775" y="365125"/>
            <a:ext cx="11571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lang="de-DE"/>
              <a:t>Simple distance analysis of flood prone schools									</a:t>
            </a:r>
            <a:r>
              <a:rPr b="1" i="0" lang="de-DE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i="0" lang="de-DE" sz="4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try it yourself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7"/>
          <p:cNvSpPr txBox="1"/>
          <p:nvPr>
            <p:ph idx="1" type="body"/>
          </p:nvPr>
        </p:nvSpPr>
        <p:spPr>
          <a:xfrm>
            <a:off x="417768" y="1228887"/>
            <a:ext cx="5214600" cy="51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1540">
                <a:latin typeface="Courier New"/>
                <a:ea typeface="Courier New"/>
                <a:cs typeface="Courier New"/>
                <a:sym typeface="Courier New"/>
              </a:rPr>
              <a:t>[..]</a:t>
            </a:r>
            <a:endParaRPr sz="154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1540">
                <a:latin typeface="Courier New"/>
                <a:ea typeface="Courier New"/>
                <a:cs typeface="Courier New"/>
                <a:sym typeface="Courier New"/>
              </a:rPr>
              <a:t>( way[amenity=school](area.searchArea);</a:t>
            </a:r>
            <a:endParaRPr sz="154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1540">
                <a:latin typeface="Courier New"/>
                <a:ea typeface="Courier New"/>
                <a:cs typeface="Courier New"/>
                <a:sym typeface="Courier New"/>
              </a:rPr>
              <a:t>  node[amenity=school](area.searchArea);</a:t>
            </a:r>
            <a:endParaRPr sz="154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1540">
                <a:latin typeface="Courier New"/>
                <a:ea typeface="Courier New"/>
                <a:cs typeface="Courier New"/>
                <a:sym typeface="Courier New"/>
              </a:rPr>
              <a:t>  rel[amenity=school](area.searchArea);</a:t>
            </a:r>
            <a:endParaRPr sz="154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1540"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)-&gt;.schools;</a:t>
            </a:r>
            <a:endParaRPr sz="1540">
              <a:highlight>
                <a:srgbClr val="00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1540">
                <a:latin typeface="Courier New"/>
                <a:ea typeface="Courier New"/>
                <a:cs typeface="Courier New"/>
                <a:sym typeface="Courier New"/>
              </a:rPr>
              <a:t>// find waterway=* around schools with radius 100m</a:t>
            </a:r>
            <a:endParaRPr sz="154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1540">
                <a:latin typeface="Courier New"/>
                <a:ea typeface="Courier New"/>
                <a:cs typeface="Courier New"/>
                <a:sym typeface="Courier New"/>
              </a:rPr>
              <a:t>way(</a:t>
            </a:r>
            <a:r>
              <a:rPr lang="de-DE" sz="154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around.</a:t>
            </a:r>
            <a:r>
              <a:rPr lang="de-DE" sz="1540"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schools</a:t>
            </a:r>
            <a:r>
              <a:rPr lang="de-DE" sz="1540"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de-DE" sz="1540">
                <a:highlight>
                  <a:srgbClr val="00FFFF"/>
                </a:highlight>
                <a:latin typeface="Courier New"/>
                <a:ea typeface="Courier New"/>
                <a:cs typeface="Courier New"/>
                <a:sym typeface="Courier New"/>
              </a:rPr>
              <a:t>200</a:t>
            </a:r>
            <a:r>
              <a:rPr lang="de-DE" sz="1540">
                <a:latin typeface="Courier New"/>
                <a:ea typeface="Courier New"/>
                <a:cs typeface="Courier New"/>
                <a:sym typeface="Courier New"/>
              </a:rPr>
              <a:t>)[waterway]-&gt;.</a:t>
            </a:r>
            <a:r>
              <a:rPr lang="de-DE" sz="1540"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waterways</a:t>
            </a:r>
            <a:r>
              <a:rPr lang="de-DE" sz="154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54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1540">
                <a:latin typeface="Courier New"/>
                <a:ea typeface="Courier New"/>
                <a:cs typeface="Courier New"/>
                <a:sym typeface="Courier New"/>
              </a:rPr>
              <a:t>// get schools in 200m distance for all identified waterways</a:t>
            </a:r>
            <a:endParaRPr sz="154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1540">
                <a:latin typeface="Courier New"/>
                <a:ea typeface="Courier New"/>
                <a:cs typeface="Courier New"/>
                <a:sym typeface="Courier New"/>
              </a:rPr>
              <a:t>( node.schools(</a:t>
            </a:r>
            <a:r>
              <a:rPr lang="de-DE" sz="154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around</a:t>
            </a:r>
            <a:r>
              <a:rPr lang="de-DE" sz="1540">
                <a:latin typeface="Courier New"/>
                <a:ea typeface="Courier New"/>
                <a:cs typeface="Courier New"/>
                <a:sym typeface="Courier New"/>
              </a:rPr>
              <a:t>.waterways:</a:t>
            </a:r>
            <a:r>
              <a:rPr lang="de-DE" sz="1540">
                <a:highlight>
                  <a:srgbClr val="00FFFF"/>
                </a:highlight>
                <a:latin typeface="Courier New"/>
                <a:ea typeface="Courier New"/>
                <a:cs typeface="Courier New"/>
                <a:sym typeface="Courier New"/>
              </a:rPr>
              <a:t>200</a:t>
            </a:r>
            <a:r>
              <a:rPr lang="de-DE" sz="1540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54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1540">
                <a:latin typeface="Courier New"/>
                <a:ea typeface="Courier New"/>
                <a:cs typeface="Courier New"/>
                <a:sym typeface="Courier New"/>
              </a:rPr>
              <a:t>  way.schools(</a:t>
            </a:r>
            <a:r>
              <a:rPr lang="de-DE" sz="154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around</a:t>
            </a:r>
            <a:r>
              <a:rPr lang="de-DE" sz="1540">
                <a:latin typeface="Courier New"/>
                <a:ea typeface="Courier New"/>
                <a:cs typeface="Courier New"/>
                <a:sym typeface="Courier New"/>
              </a:rPr>
              <a:t>.waterways:</a:t>
            </a:r>
            <a:r>
              <a:rPr lang="de-DE" sz="1540">
                <a:highlight>
                  <a:srgbClr val="00FFFF"/>
                </a:highlight>
                <a:latin typeface="Courier New"/>
                <a:ea typeface="Courier New"/>
                <a:cs typeface="Courier New"/>
                <a:sym typeface="Courier New"/>
              </a:rPr>
              <a:t>200</a:t>
            </a:r>
            <a:r>
              <a:rPr lang="de-DE" sz="1540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54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1540">
                <a:latin typeface="Courier New"/>
                <a:ea typeface="Courier New"/>
                <a:cs typeface="Courier New"/>
                <a:sym typeface="Courier New"/>
              </a:rPr>
              <a:t>  rel.schools(</a:t>
            </a:r>
            <a:r>
              <a:rPr lang="de-DE" sz="154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around</a:t>
            </a:r>
            <a:r>
              <a:rPr lang="de-DE" sz="1540">
                <a:latin typeface="Courier New"/>
                <a:ea typeface="Courier New"/>
                <a:cs typeface="Courier New"/>
                <a:sym typeface="Courier New"/>
              </a:rPr>
              <a:t>.waterways:</a:t>
            </a:r>
            <a:r>
              <a:rPr lang="de-DE" sz="1540">
                <a:highlight>
                  <a:srgbClr val="00FFFF"/>
                </a:highlight>
                <a:latin typeface="Courier New"/>
                <a:ea typeface="Courier New"/>
                <a:cs typeface="Courier New"/>
                <a:sym typeface="Courier New"/>
              </a:rPr>
              <a:t>200</a:t>
            </a:r>
            <a:r>
              <a:rPr lang="de-DE" sz="1540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54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1540">
                <a:latin typeface="Courier New"/>
                <a:ea typeface="Courier New"/>
                <a:cs typeface="Courier New"/>
                <a:sym typeface="Courier New"/>
              </a:rPr>
              <a:t> )-&gt;.</a:t>
            </a:r>
            <a:r>
              <a:rPr lang="de-DE" sz="1540"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matchingSchools</a:t>
            </a:r>
            <a:r>
              <a:rPr lang="de-DE" sz="154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54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1540">
                <a:latin typeface="Courier New"/>
                <a:ea typeface="Courier New"/>
                <a:cs typeface="Courier New"/>
                <a:sym typeface="Courier New"/>
              </a:rPr>
              <a:t>// return results, schools and waterways</a:t>
            </a:r>
            <a:endParaRPr sz="154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1540">
                <a:latin typeface="Courier New"/>
                <a:ea typeface="Courier New"/>
                <a:cs typeface="Courier New"/>
                <a:sym typeface="Courier New"/>
              </a:rPr>
              <a:t>(.</a:t>
            </a:r>
            <a:r>
              <a:rPr lang="de-DE" sz="1540"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matchingSchools</a:t>
            </a:r>
            <a:r>
              <a:rPr lang="de-DE" sz="1540">
                <a:latin typeface="Courier New"/>
                <a:ea typeface="Courier New"/>
                <a:cs typeface="Courier New"/>
                <a:sym typeface="Courier New"/>
              </a:rPr>
              <a:t>; .</a:t>
            </a:r>
            <a:r>
              <a:rPr lang="de-DE" sz="1540"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waterways</a:t>
            </a:r>
            <a:r>
              <a:rPr lang="de-DE" sz="1540">
                <a:latin typeface="Courier New"/>
                <a:ea typeface="Courier New"/>
                <a:cs typeface="Courier New"/>
                <a:sym typeface="Courier New"/>
              </a:rPr>
              <a:t>;);</a:t>
            </a:r>
            <a:endParaRPr sz="154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1540">
                <a:latin typeface="Courier New"/>
                <a:ea typeface="Courier New"/>
                <a:cs typeface="Courier New"/>
                <a:sym typeface="Courier New"/>
              </a:rPr>
              <a:t>out geom;</a:t>
            </a:r>
            <a:endParaRPr sz="154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1540"/>
          </a:p>
        </p:txBody>
      </p:sp>
      <p:sp>
        <p:nvSpPr>
          <p:cNvPr id="232" name="Google Shape;232;p2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3" name="Google Shape;23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1168" y="1928025"/>
            <a:ext cx="5019675" cy="40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i="0" lang="de-DE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Export your results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1896" y="1666082"/>
            <a:ext cx="3505200" cy="471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66801" y="1618456"/>
            <a:ext cx="3476625" cy="481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8"/>
          <p:cNvSpPr txBox="1"/>
          <p:nvPr>
            <p:ph idx="1" type="body"/>
          </p:nvPr>
        </p:nvSpPr>
        <p:spPr>
          <a:xfrm>
            <a:off x="270350" y="1429075"/>
            <a:ext cx="4219200" cy="51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de-DE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Query:</a:t>
            </a:r>
            <a:endParaRPr sz="1800"/>
          </a:p>
          <a:p>
            <a:pPr indent="-2540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de-DE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[Save] will store the query in your </a:t>
            </a:r>
            <a:r>
              <a:rPr b="1" i="0" lang="de-DE" sz="1800" u="none" cap="none" strike="noStrike">
                <a:solidFill>
                  <a:schemeClr val="dk1"/>
                </a:solidFill>
              </a:rPr>
              <a:t>browser</a:t>
            </a:r>
            <a:r>
              <a:rPr b="0" i="0" lang="de-DE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storage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de-DE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[Export]&gt;&gt;[Query] will export your query to a local file. Alternatively copy paste the content from the editor to a text editor program like </a:t>
            </a:r>
            <a:r>
              <a:rPr lang="de-DE" sz="1800"/>
              <a:t>notepad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de-DE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Data:</a:t>
            </a:r>
            <a:endParaRPr sz="1800"/>
          </a:p>
          <a:p>
            <a:pPr indent="-2540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/>
              <a:t>Several</a:t>
            </a:r>
            <a:r>
              <a:rPr b="0" i="0" lang="de-DE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formats, but no shapefile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de-DE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you want to use the data in a Desktop GIS go for </a:t>
            </a:r>
            <a:r>
              <a:rPr b="1" i="0" lang="de-DE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geoJSON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48416" y="697477"/>
            <a:ext cx="2324367" cy="66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60808" y="674456"/>
            <a:ext cx="1184061" cy="706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i="0" lang="de-DE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Export of </a:t>
            </a:r>
            <a:r>
              <a:rPr b="1" lang="de-DE"/>
              <a:t>water points in Adjumani</a:t>
            </a:r>
            <a:endParaRPr b="1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lang="de-DE"/>
              <a:t>															</a:t>
            </a:r>
            <a:r>
              <a:rPr b="1" lang="de-DE" u="sng">
                <a:solidFill>
                  <a:schemeClr val="hlink"/>
                </a:solidFill>
                <a:hlinkClick r:id="rId3"/>
              </a:rPr>
              <a:t>try it yourself</a:t>
            </a:r>
            <a:endParaRPr b="1"/>
          </a:p>
        </p:txBody>
      </p:sp>
      <p:sp>
        <p:nvSpPr>
          <p:cNvPr id="250" name="Google Shape;250;p29"/>
          <p:cNvSpPr txBox="1"/>
          <p:nvPr>
            <p:ph idx="1" type="body"/>
          </p:nvPr>
        </p:nvSpPr>
        <p:spPr>
          <a:xfrm>
            <a:off x="838200" y="1510200"/>
            <a:ext cx="4796400" cy="29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de-DE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 the query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de-DE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on [export]&gt;&gt;[geJSON]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de-DE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file </a:t>
            </a:r>
            <a:r>
              <a:rPr b="0" i="1" lang="de-DE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export.geojson</a:t>
            </a:r>
            <a:r>
              <a:rPr b="0" i="0" lang="de-DE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will be downloaded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de-DE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just drag and drop it into QGIS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p29"/>
          <p:cNvPicPr preferRelativeResize="0"/>
          <p:nvPr/>
        </p:nvPicPr>
        <p:blipFill rotWithShape="1">
          <a:blip r:embed="rId4">
            <a:alphaModFix/>
          </a:blip>
          <a:srcRect b="53310" l="0" r="0" t="0"/>
          <a:stretch/>
        </p:blipFill>
        <p:spPr>
          <a:xfrm>
            <a:off x="1575836" y="4492883"/>
            <a:ext cx="4299802" cy="214154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9"/>
          <p:cNvSpPr txBox="1"/>
          <p:nvPr/>
        </p:nvSpPr>
        <p:spPr>
          <a:xfrm rot="-5400000">
            <a:off x="176750" y="5289825"/>
            <a:ext cx="22077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-DE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structure of geojson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2031" y="1888775"/>
            <a:ext cx="3796265" cy="1878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87513" y="3965598"/>
            <a:ext cx="3585295" cy="2482127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i="0" lang="de-DE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a dynamic Map using uMap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de-DE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https://umap.openstreetmap.fr/de/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de-DE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fancy collaborative webmaps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de-DE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upload spatial data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de-DE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layer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•"/>
            </a:pPr>
            <a:r>
              <a:rPr b="0" i="0" lang="de-DE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use your OSM Account to get access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1" lang="de-DE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 OSM Data via Overpass-turbo query</a:t>
            </a:r>
            <a:r>
              <a:rPr b="0" i="0" lang="de-DE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b="1" i="0" lang="de-DE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de-DE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➔ it will be dynamically </a:t>
            </a:r>
            <a:r>
              <a:rPr lang="de-DE"/>
              <a:t>queried</a:t>
            </a:r>
            <a:r>
              <a:rPr b="0" i="0" lang="de-DE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everytime the map is loaded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/>
          <p:nvPr>
            <p:ph type="title"/>
          </p:nvPr>
        </p:nvSpPr>
        <p:spPr>
          <a:xfrm>
            <a:off x="838200" y="3741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i="0" lang="de-DE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Export your query as Link		</a:t>
            </a:r>
            <a:r>
              <a:rPr b="1" lang="de-DE"/>
              <a:t>	</a:t>
            </a:r>
            <a:r>
              <a:rPr b="1" i="0" lang="de-DE" sz="4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try it yourself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31"/>
          <p:cNvSpPr txBox="1"/>
          <p:nvPr>
            <p:ph idx="1" type="body"/>
          </p:nvPr>
        </p:nvSpPr>
        <p:spPr>
          <a:xfrm>
            <a:off x="838200" y="1825625"/>
            <a:ext cx="583444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de-DE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 </a:t>
            </a:r>
            <a:r>
              <a:rPr lang="de-DE"/>
              <a:t>Hospitals in Kenya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de-DE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export your query as compact OverpassQL</a:t>
            </a:r>
            <a:endParaRPr/>
          </a:p>
          <a:p>
            <a:pPr indent="-228600" lvl="0" marL="22860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de-DE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right click on the query link and copy the address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Google Shape;27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87424" y="1618455"/>
            <a:ext cx="2890076" cy="399859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1"/>
          <p:cNvSpPr/>
          <p:nvPr/>
        </p:nvSpPr>
        <p:spPr>
          <a:xfrm>
            <a:off x="7943851" y="3891091"/>
            <a:ext cx="1524000" cy="195000"/>
          </a:xfrm>
          <a:prstGeom prst="rect">
            <a:avLst/>
          </a:prstGeom>
          <a:solidFill>
            <a:srgbClr val="FFFF00">
              <a:alpha val="24313"/>
            </a:srgbClr>
          </a:solidFill>
          <a:ln cap="flat" cmpd="sng" w="9525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24650" y="4544143"/>
            <a:ext cx="5276850" cy="18383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i="0" lang="de-DE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(1) integrat</a:t>
            </a:r>
            <a:r>
              <a:rPr b="1" lang="de-DE"/>
              <a:t>e</a:t>
            </a:r>
            <a:r>
              <a:rPr b="1" i="0" lang="de-DE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your results in uMap	</a:t>
            </a:r>
            <a:r>
              <a:rPr b="1" i="0" lang="de-DE" sz="4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tutorial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32"/>
          <p:cNvSpPr txBox="1"/>
          <p:nvPr>
            <p:ph idx="1" type="body"/>
          </p:nvPr>
        </p:nvSpPr>
        <p:spPr>
          <a:xfrm>
            <a:off x="838200" y="1825625"/>
            <a:ext cx="520065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de-DE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[create new map]</a:t>
            </a:r>
            <a:endParaRPr/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de-DE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it editable by clicking on the pen in the top right corner</a:t>
            </a:r>
            <a:endParaRPr/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de-DE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 on with the database symbol</a:t>
            </a:r>
            <a:endParaRPr/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de-DE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a layer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1743" y="1592614"/>
            <a:ext cx="1747837" cy="1195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8400" y="3016251"/>
            <a:ext cx="3374230" cy="2984013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2"/>
          <p:cNvSpPr/>
          <p:nvPr/>
        </p:nvSpPr>
        <p:spPr>
          <a:xfrm>
            <a:off x="6238874" y="4981575"/>
            <a:ext cx="504825" cy="295275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2"/>
          <p:cNvSpPr/>
          <p:nvPr/>
        </p:nvSpPr>
        <p:spPr>
          <a:xfrm>
            <a:off x="6819900" y="3242662"/>
            <a:ext cx="2686050" cy="634013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i="0" lang="de-DE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will work with </a:t>
            </a:r>
            <a:r>
              <a:rPr b="1" i="0" lang="de-DE" sz="4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Overpass-Turbo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838201" y="1825625"/>
            <a:ext cx="10727724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Char char="•"/>
            </a:pPr>
            <a:r>
              <a:rPr b="0" i="0" lang="de-DE" sz="29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Web-based interface to query the Overpass-API</a:t>
            </a:r>
            <a:endParaRPr/>
          </a:p>
          <a:p>
            <a:pPr indent="-228600" lvl="0" marL="228600" marR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Char char="•"/>
            </a:pPr>
            <a:r>
              <a:rPr b="0" i="0" lang="de-DE" sz="29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can:</a:t>
            </a:r>
            <a:endParaRPr/>
          </a:p>
          <a:p>
            <a:pPr indent="-228600" lvl="1" marL="685800" marR="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Char char="•"/>
            </a:pPr>
            <a:r>
              <a:rPr b="0" i="0" lang="de-DE" sz="259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Select/filter OSM data</a:t>
            </a:r>
            <a:endParaRPr b="0" i="0" sz="259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2" marL="1143000" marR="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b="0" i="0" lang="de-DE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thematic ➔ tag based</a:t>
            </a:r>
            <a:endParaRPr b="0" i="0" sz="22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2" marL="1143000" marR="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b="0" i="0" lang="de-DE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spatial ➔ bbox; object based</a:t>
            </a:r>
            <a:endParaRPr b="0" i="0" sz="22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2" marL="1143000" marR="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b="0" i="0" lang="de-DE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temporal/historic</a:t>
            </a:r>
            <a:endParaRPr b="0" i="0" sz="22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2" marL="1143000" marR="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b="0" i="0" lang="de-DE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</a:t>
            </a:r>
            <a:endParaRPr b="0" i="0" sz="22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7630" lvl="1" marL="6858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t/>
            </a:r>
            <a:endParaRPr b="0" i="0" sz="22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7630" lvl="1" marL="6858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t/>
            </a:r>
            <a:endParaRPr b="0" i="0" sz="22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7630" lvl="1" marL="6858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t/>
            </a:r>
            <a:endParaRPr b="0" i="0" sz="22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4135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None/>
            </a:pPr>
            <a:r>
              <a:t/>
            </a:r>
            <a:endParaRPr b="0" i="0" sz="259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de-DE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6096000" y="3429000"/>
            <a:ext cx="4983892" cy="27699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0" i="0" lang="de-DE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extract / export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0" i="0" lang="de-DE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 OSM data quality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b="0" i="0" lang="de-DE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simple web/static-Maps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Google Shape;10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46575" y="576000"/>
            <a:ext cx="2234675" cy="2234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8" name="Google Shape;108;p15"/>
          <p:cNvSpPr txBox="1"/>
          <p:nvPr/>
        </p:nvSpPr>
        <p:spPr>
          <a:xfrm>
            <a:off x="9546675" y="2894650"/>
            <a:ext cx="223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>
                <a:latin typeface="Calibri"/>
                <a:ea typeface="Calibri"/>
                <a:cs typeface="Calibri"/>
                <a:sym typeface="Calibri"/>
              </a:rPr>
              <a:t>Martin Raifer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"/>
          <p:cNvSpPr txBox="1"/>
          <p:nvPr>
            <p:ph type="title"/>
          </p:nvPr>
        </p:nvSpPr>
        <p:spPr>
          <a:xfrm>
            <a:off x="342450" y="365125"/>
            <a:ext cx="11507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i="0" lang="de-DE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(2) integration your results in uMap			</a:t>
            </a:r>
            <a:r>
              <a:rPr b="1" i="0" lang="de-DE" sz="4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tutorial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3"/>
          <p:cNvSpPr txBox="1"/>
          <p:nvPr>
            <p:ph idx="1" type="body"/>
          </p:nvPr>
        </p:nvSpPr>
        <p:spPr>
          <a:xfrm>
            <a:off x="838200" y="1825625"/>
            <a:ext cx="520065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de-DE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 your layer an appropriate name and describe it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de-DE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 to [Remote Data] section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de-DE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paste your query URL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de-DE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Tick the </a:t>
            </a:r>
            <a:r>
              <a:rPr b="0" i="1" lang="de-DE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dynamic</a:t>
            </a:r>
            <a:r>
              <a:rPr b="0" i="0" lang="de-DE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checkbox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de-DE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[save] in the top right corner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" name="Google Shape;29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77376" y="3148391"/>
            <a:ext cx="3064190" cy="2631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93607" y="2357363"/>
            <a:ext cx="2955944" cy="3422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39762" y="1591801"/>
            <a:ext cx="22098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4"/>
          <p:cNvSpPr txBox="1"/>
          <p:nvPr>
            <p:ph idx="1" type="body"/>
          </p:nvPr>
        </p:nvSpPr>
        <p:spPr>
          <a:xfrm>
            <a:off x="838200" y="802050"/>
            <a:ext cx="105156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de-DE"/>
              <a:t>http://overpass-api.de/api/interpreter?data=[out:json][timeout:25];(node["</a:t>
            </a:r>
            <a:r>
              <a:rPr lang="de-DE">
                <a:highlight>
                  <a:srgbClr val="FFC000"/>
                </a:highlight>
              </a:rPr>
              <a:t>amenity</a:t>
            </a:r>
            <a:r>
              <a:rPr lang="de-DE"/>
              <a:t>"="</a:t>
            </a:r>
            <a:r>
              <a:rPr lang="de-DE">
                <a:highlight>
                  <a:srgbClr val="FFC000"/>
                </a:highlight>
              </a:rPr>
              <a:t>hospital</a:t>
            </a:r>
            <a:r>
              <a:rPr lang="de-DE"/>
              <a:t>"]({south},{west},{north},{east});way["</a:t>
            </a:r>
            <a:r>
              <a:rPr lang="de-DE">
                <a:highlight>
                  <a:srgbClr val="FFC000"/>
                </a:highlight>
              </a:rPr>
              <a:t>amenity</a:t>
            </a:r>
            <a:r>
              <a:rPr lang="de-DE"/>
              <a:t>"="</a:t>
            </a:r>
            <a:r>
              <a:rPr lang="de-DE">
                <a:highlight>
                  <a:srgbClr val="FFC000"/>
                </a:highlight>
              </a:rPr>
              <a:t>hospital</a:t>
            </a:r>
            <a:r>
              <a:rPr lang="de-DE"/>
              <a:t>"]({south},{west},{north},{east});relation["</a:t>
            </a:r>
            <a:r>
              <a:rPr lang="de-DE">
                <a:highlight>
                  <a:srgbClr val="FFC000"/>
                </a:highlight>
              </a:rPr>
              <a:t>amenity</a:t>
            </a:r>
            <a:r>
              <a:rPr lang="de-DE"/>
              <a:t>"="</a:t>
            </a:r>
            <a:r>
              <a:rPr lang="de-DE">
                <a:highlight>
                  <a:srgbClr val="FFC000"/>
                </a:highlight>
              </a:rPr>
              <a:t>hospital</a:t>
            </a:r>
            <a:r>
              <a:rPr lang="de-DE"/>
              <a:t>"]({south},{west},{north},{east}););out;(._;&gt;;);out;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de-DE"/>
              <a:t>With Nodes only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de-DE"/>
              <a:t>http://overpass-api.de/api/interpreter?data=[out:json][timeout:25];(node["amenity"="school"]({south},{west},{north},{east});way["amenity"="school"]({south},{west},{north},{east});relation["amenity"="school"]({south},{west},{north},{east}););out body center;(._;&gt;;); </a:t>
            </a:r>
            <a:endParaRPr/>
          </a:p>
        </p:txBody>
      </p:sp>
      <p:sp>
        <p:nvSpPr>
          <p:cNvPr id="300" name="Google Shape;300;p3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5"/>
          <p:cNvSpPr txBox="1"/>
          <p:nvPr>
            <p:ph type="title"/>
          </p:nvPr>
        </p:nvSpPr>
        <p:spPr>
          <a:xfrm>
            <a:off x="306400" y="365125"/>
            <a:ext cx="11579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i="0" lang="de-DE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(3) integration your results in uMap</a:t>
            </a:r>
            <a:r>
              <a:rPr b="1" lang="de-DE"/>
              <a:t>				</a:t>
            </a:r>
            <a:r>
              <a:rPr b="1" i="0" lang="de-DE" sz="4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tutorial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35"/>
          <p:cNvSpPr txBox="1"/>
          <p:nvPr>
            <p:ph idx="1" type="body"/>
          </p:nvPr>
        </p:nvSpPr>
        <p:spPr>
          <a:xfrm>
            <a:off x="838200" y="1825625"/>
            <a:ext cx="5443800" cy="43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de-DE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Your results now appear in umap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de-DE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customize your map</a:t>
            </a:r>
            <a:endParaRPr/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de-DE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background layer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2" marL="13716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de-DE"/>
              <a:t>Change tile layers</a:t>
            </a:r>
            <a:endParaRPr/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de-DE"/>
              <a:t>Save centre and zoom</a:t>
            </a:r>
            <a:endParaRPr/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de-DE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 your map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8" name="Google Shape;30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10143" y="1391200"/>
            <a:ext cx="2953096" cy="27900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9" name="Google Shape;309;p35"/>
          <p:cNvGrpSpPr/>
          <p:nvPr/>
        </p:nvGrpSpPr>
        <p:grpSpPr>
          <a:xfrm>
            <a:off x="6282083" y="1391200"/>
            <a:ext cx="2700337" cy="2537911"/>
            <a:chOff x="7677150" y="4017420"/>
            <a:chExt cx="2700337" cy="2537911"/>
          </a:xfrm>
        </p:grpSpPr>
        <p:pic>
          <p:nvPicPr>
            <p:cNvPr id="310" name="Google Shape;310;p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677150" y="4017420"/>
              <a:ext cx="2700337" cy="25379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1" name="Google Shape;311;p35"/>
            <p:cNvSpPr/>
            <p:nvPr/>
          </p:nvSpPr>
          <p:spPr>
            <a:xfrm>
              <a:off x="7677150" y="5686426"/>
              <a:ext cx="266700" cy="2667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2" name="Google Shape;312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48783" y="4181260"/>
            <a:ext cx="2371725" cy="2403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6"/>
          <p:cNvSpPr txBox="1"/>
          <p:nvPr>
            <p:ph type="title"/>
          </p:nvPr>
        </p:nvSpPr>
        <p:spPr>
          <a:xfrm>
            <a:off x="306400" y="365125"/>
            <a:ext cx="11579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i="0" lang="de-DE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de-DE"/>
              <a:t>4</a:t>
            </a:r>
            <a:r>
              <a:rPr b="1" i="0" lang="de-DE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b="1" lang="de-DE"/>
              <a:t>Customise your map</a:t>
            </a:r>
            <a:r>
              <a:rPr b="1" lang="de-DE"/>
              <a:t>				</a:t>
            </a:r>
            <a:r>
              <a:rPr b="1" i="0" lang="de-DE" sz="4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tutorial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36"/>
          <p:cNvSpPr txBox="1"/>
          <p:nvPr>
            <p:ph idx="1" type="body"/>
          </p:nvPr>
        </p:nvSpPr>
        <p:spPr>
          <a:xfrm>
            <a:off x="838200" y="1825625"/>
            <a:ext cx="5443800" cy="43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de-DE"/>
              <a:t>Show labels</a:t>
            </a:r>
            <a:endParaRPr/>
          </a:p>
          <a:p>
            <a:pPr indent="-3810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de-DE"/>
              <a:t>Settings -&gt; Properties -&gt; Interaction options -&gt; Display label</a:t>
            </a:r>
            <a:endParaRPr/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de-DE"/>
              <a:t>Icon shape and color</a:t>
            </a:r>
            <a:endParaRPr/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de-DE"/>
              <a:t>Settings -&gt; Shape properties - &gt; Color, Shape, Symbol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3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0" name="Google Shape;32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4400" y="1843225"/>
            <a:ext cx="4907210" cy="436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4852" y="2319275"/>
            <a:ext cx="5787176" cy="408545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i="0" lang="de-DE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missing </a:t>
            </a:r>
            <a:r>
              <a:rPr b="1" lang="de-DE"/>
              <a:t>speed limit</a:t>
            </a:r>
            <a:r>
              <a:rPr b="1" i="0" lang="de-DE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b="1" i="0" lang="de-DE" sz="4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try it yourself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37"/>
          <p:cNvSpPr txBox="1"/>
          <p:nvPr>
            <p:ph idx="1" type="body"/>
          </p:nvPr>
        </p:nvSpPr>
        <p:spPr>
          <a:xfrm>
            <a:off x="295600" y="1825625"/>
            <a:ext cx="5838600" cy="43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de-DE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[out:json];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de-DE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{{geocodeArea:</a:t>
            </a:r>
            <a:r>
              <a:rPr lang="de-DE" sz="2400"/>
              <a:t>uganda</a:t>
            </a:r>
            <a:r>
              <a:rPr b="0" i="0" lang="de-DE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}}-&gt;.searchArea;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de-DE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(way["highway"="motorway"][!"maxspeed"](area.searchArea);  way["highway"="primary"][!"maxspeed"](area.searchArea););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de-DE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 body;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de-DE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de-DE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 skel qt;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37"/>
          <p:cNvSpPr txBox="1"/>
          <p:nvPr/>
        </p:nvSpPr>
        <p:spPr>
          <a:xfrm>
            <a:off x="8705849" y="1587321"/>
            <a:ext cx="3067051" cy="120032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de-DE" sz="2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Ask not what </a:t>
            </a:r>
            <a:r>
              <a:rPr b="1" i="1" lang="de-DE" sz="2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OSM</a:t>
            </a:r>
            <a:r>
              <a:rPr b="0" i="1" lang="de-DE" sz="2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can do for you, ask what you can do for </a:t>
            </a:r>
            <a:r>
              <a:rPr b="1" i="1" lang="de-DE" sz="2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OSM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i="0" lang="de-DE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missing tunnel heights		</a:t>
            </a:r>
            <a:r>
              <a:rPr b="1" i="0" lang="de-DE" sz="4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try yourself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38"/>
          <p:cNvSpPr txBox="1"/>
          <p:nvPr>
            <p:ph idx="1" type="body"/>
          </p:nvPr>
        </p:nvSpPr>
        <p:spPr>
          <a:xfrm>
            <a:off x="838200" y="1825625"/>
            <a:ext cx="516255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de-DE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de-DE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way["tunnel"]["tunnel"!~"no"]</a:t>
            </a:r>
            <a:r>
              <a:rPr b="0" i="0" lang="de-DE" sz="28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[!"maxheight"]</a:t>
            </a:r>
            <a:r>
              <a:rPr b="0" i="0" lang="de-DE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[!"waterway"]["highway"!~"steps"]["highway"!~"footway"]["highway"!~"path"]({{bbox}});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de-DE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);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de-DE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(._;&gt;;);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de-DE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 meta;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7" name="Google Shape;337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0600" y="4287126"/>
            <a:ext cx="3361979" cy="1980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34224" y="1456689"/>
            <a:ext cx="4500929" cy="2786289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8"/>
          <p:cNvSpPr txBox="1"/>
          <p:nvPr/>
        </p:nvSpPr>
        <p:spPr>
          <a:xfrm rot="-5400000">
            <a:off x="7225784" y="5258462"/>
            <a:ext cx="24003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de-DE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tunnels with maxheight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i="0" lang="de-DE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Additional resources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3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de-DE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Language Guide</a:t>
            </a:r>
            <a:endParaRPr b="0" i="0" sz="2800" u="sng" cap="none" strike="noStrike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  <a:hlinkClick r:id="rId4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de-DE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Overpass API Examples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de-DE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Python library</a:t>
            </a:r>
            <a:r>
              <a:rPr b="0" i="0" lang="de-DE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run Overpass queries by Franz-Benjamin Mocnik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/>
              <a:t>More on tags: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de-DE" u="sng">
                <a:solidFill>
                  <a:schemeClr val="hlink"/>
                </a:solidFill>
                <a:hlinkClick r:id="rId7"/>
              </a:rPr>
              <a:t>https://wiki.openstreetmap.org/wiki/Humanitarian_OSM_Tags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de-DE" u="sng">
                <a:solidFill>
                  <a:schemeClr val="hlink"/>
                </a:solidFill>
                <a:hlinkClick r:id="rId8"/>
              </a:rPr>
              <a:t>https://taginfo.openstreetmap.org/</a:t>
            </a:r>
            <a:endParaRPr/>
          </a:p>
        </p:txBody>
      </p:sp>
      <p:sp>
        <p:nvSpPr>
          <p:cNvPr id="346" name="Google Shape;346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lang="de-DE"/>
              <a:t>More Maps from HOT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4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de-DE" u="sng">
                <a:solidFill>
                  <a:schemeClr val="hlink"/>
                </a:solidFill>
                <a:hlinkClick r:id="rId3"/>
              </a:rPr>
              <a:t>HOT Interactive maps repo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de-DE"/>
              <a:t>Lookup lit and unlit boreholes in Arua + Yumbe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de-DE"/>
              <a:t>Lookup child friendly places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4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i="0" lang="de-DE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find the tag(s) used for which object?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6"/>
          <p:cNvSpPr txBox="1"/>
          <p:nvPr>
            <p:ph idx="1" type="body"/>
          </p:nvPr>
        </p:nvSpPr>
        <p:spPr>
          <a:xfrm>
            <a:off x="620800" y="1825625"/>
            <a:ext cx="6274200" cy="48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•"/>
            </a:pPr>
            <a:r>
              <a:rPr lang="de-DE" sz="1800" u="sng">
                <a:solidFill>
                  <a:schemeClr val="hlink"/>
                </a:solidFill>
                <a:hlinkClick r:id="rId3"/>
              </a:rPr>
              <a:t>https://wiki.openstreetmap.org/wiki/Map_Features</a:t>
            </a:r>
            <a:endParaRPr sz="25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de-DE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osm wiki is there to help you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de-DE" sz="1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https://taginfo.openstreetmap.org/</a:t>
            </a:r>
            <a:r>
              <a:rPr b="0" i="0" lang="de-DE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de-D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very good resource with statistics on every key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de-D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provides a map to see in which parts of the world is the tag used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de-D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links to wiki page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de-DE" sz="1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http://tagfinder.herokuapp.com/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de-D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fancy search on top of the osm wiki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de-DE" sz="1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http://wiki.openstreetmap.org/wiki/Category:Tags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de-D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landing page if you google e.g.: „osm &lt;autobahn&gt;“</a:t>
            </a:r>
            <a:endParaRPr/>
          </a:p>
          <a:p>
            <a:pPr indent="-1143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7306002" y="2207598"/>
            <a:ext cx="4373263" cy="156966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de-DE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Your desired object is still not included in the results?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de-DE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➔Check the tag with the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de-DE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Tool </a:t>
            </a:r>
            <a:r>
              <a:rPr b="0" i="0" lang="de-DE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Opentreetmap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16233" y="3912195"/>
            <a:ext cx="1923674" cy="137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289835" y="3912195"/>
            <a:ext cx="1539704" cy="1378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i="0" lang="de-DE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to use Overpass-turbo?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7"/>
          <p:cNvSpPr txBox="1"/>
          <p:nvPr>
            <p:ph idx="1" type="body"/>
          </p:nvPr>
        </p:nvSpPr>
        <p:spPr>
          <a:xfrm>
            <a:off x="516925" y="1460499"/>
            <a:ext cx="5488459" cy="5260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de-DE" sz="261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want OSM data?</a:t>
            </a:r>
            <a:endParaRPr/>
          </a:p>
          <a:p>
            <a:pPr indent="-228600" lvl="0" marL="22860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12"/>
              <a:buFont typeface="Arial"/>
              <a:buChar char="•"/>
            </a:pPr>
            <a:r>
              <a:rPr b="1" i="0" lang="de-DE" sz="261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specific objects </a:t>
            </a:r>
            <a:r>
              <a:rPr b="0" i="0" lang="de-DE" sz="261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a </a:t>
            </a:r>
            <a:r>
              <a:rPr b="0" i="1" lang="de-DE" sz="261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regional level?</a:t>
            </a:r>
            <a:endParaRPr/>
          </a:p>
          <a:p>
            <a:pPr indent="-228600" lvl="0" marL="22860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12"/>
              <a:buFont typeface="Arial"/>
              <a:buChar char="•"/>
            </a:pPr>
            <a:r>
              <a:rPr b="1" i="0" lang="de-DE" sz="261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specific objects</a:t>
            </a:r>
            <a:r>
              <a:rPr b="0" i="0" lang="de-DE" sz="261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a </a:t>
            </a:r>
            <a:r>
              <a:rPr b="0" i="1" lang="de-DE" sz="261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locale level</a:t>
            </a:r>
            <a:r>
              <a:rPr b="0" i="0" lang="de-DE" sz="261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(e.g city)?</a:t>
            </a:r>
            <a:endParaRPr/>
          </a:p>
          <a:p>
            <a:pPr indent="-228600" lvl="0" marL="22860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12"/>
              <a:buFont typeface="Arial"/>
              <a:buChar char="•"/>
            </a:pPr>
            <a:r>
              <a:rPr b="1" i="0" lang="de-DE" sz="261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temporal/user based changes</a:t>
            </a:r>
            <a:r>
              <a:rPr b="0" i="0" lang="de-DE" sz="261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up to a </a:t>
            </a:r>
            <a:r>
              <a:rPr b="0" i="1" lang="de-DE" sz="261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regional level?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de-DE" sz="2612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➔ </a:t>
            </a:r>
            <a:r>
              <a:rPr b="0" i="0" lang="de-DE" sz="2612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Overpass is what you are looking for</a:t>
            </a:r>
            <a:endParaRPr b="0" i="0" sz="2612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6209" lvl="1" marL="6858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40"/>
              <a:buFont typeface="Arial"/>
              <a:buNone/>
            </a:pPr>
            <a:r>
              <a:t/>
            </a:r>
            <a:endParaRPr b="0" i="0" sz="114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4145" lvl="0" marL="22860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0"/>
              <a:buFont typeface="Arial"/>
              <a:buNone/>
            </a:pPr>
            <a:r>
              <a:t/>
            </a:r>
            <a:endParaRPr b="0" i="0" sz="133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7"/>
          <p:cNvSpPr txBox="1"/>
          <p:nvPr/>
        </p:nvSpPr>
        <p:spPr>
          <a:xfrm>
            <a:off x="6456405" y="1460500"/>
            <a:ext cx="5488459" cy="4895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de-DE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lots of objects</a:t>
            </a:r>
            <a:r>
              <a:rPr b="0" i="0" lang="de-DE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a </a:t>
            </a:r>
            <a:r>
              <a:rPr b="0" i="1" lang="de-DE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 area</a:t>
            </a:r>
            <a:r>
              <a:rPr b="0" i="0" lang="de-DE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•"/>
            </a:pPr>
            <a:r>
              <a:rPr b="0" i="0" lang="de-DE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better go for an export tool or dump it yourself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de-DE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cool Stuff in overpass-turbo: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de-DE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missing information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de-DE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bad mapped objects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marR="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de-DE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overlapping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de-DE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highlight objects, share it as clickable map or static .png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de-DE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permalinks to create dynamic webmaps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861" y="3429000"/>
            <a:ext cx="11331661" cy="3488847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 txBox="1"/>
          <p:nvPr>
            <p:ph type="title"/>
          </p:nvPr>
        </p:nvSpPr>
        <p:spPr>
          <a:xfrm>
            <a:off x="838200" y="19185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i="0" lang="de-DE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Interface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8"/>
          <p:cNvSpPr/>
          <p:nvPr/>
        </p:nvSpPr>
        <p:spPr>
          <a:xfrm>
            <a:off x="838200" y="4195529"/>
            <a:ext cx="6133051" cy="2525945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1293341" y="6265663"/>
            <a:ext cx="31550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de-DE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your query syntax goes in here</a:t>
            </a:r>
            <a:endParaRPr b="1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8"/>
          <p:cNvSpPr/>
          <p:nvPr/>
        </p:nvSpPr>
        <p:spPr>
          <a:xfrm>
            <a:off x="358861" y="3473044"/>
            <a:ext cx="753245" cy="39284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00B0F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2381868" y="1435358"/>
            <a:ext cx="2100648" cy="369332"/>
          </a:xfrm>
          <a:prstGeom prst="rect">
            <a:avLst/>
          </a:prstGeom>
          <a:noFill/>
          <a:ln cap="flat" cmpd="sng" w="381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de-DE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Export your results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8"/>
          <p:cNvSpPr txBox="1"/>
          <p:nvPr/>
        </p:nvSpPr>
        <p:spPr>
          <a:xfrm>
            <a:off x="174411" y="1435358"/>
            <a:ext cx="2100648" cy="646331"/>
          </a:xfrm>
          <a:prstGeom prst="rect">
            <a:avLst/>
          </a:prstGeom>
          <a:noFill/>
          <a:ln cap="flat" cmpd="sng" w="38100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de-DE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 your query([ctr]+[enter])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4589325" y="1435358"/>
            <a:ext cx="2281031" cy="646331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7030A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de-DE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save/load queries in/from your </a:t>
            </a:r>
            <a:r>
              <a:rPr b="1" i="0" lang="de-DE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browser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174411" y="2560942"/>
            <a:ext cx="2100648" cy="646331"/>
          </a:xfrm>
          <a:prstGeom prst="rect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de-DE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a permalink to your query/results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2472060" y="2283943"/>
            <a:ext cx="2100648" cy="923330"/>
          </a:xfrm>
          <a:prstGeom prst="rect">
            <a:avLst/>
          </a:prstGeom>
          <a:noFill/>
          <a:ln cap="flat" cmpd="sng" w="381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de-DE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Wizard – creates the syntax for you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de-DE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(see slide &lt;X&gt;)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8"/>
          <p:cNvSpPr/>
          <p:nvPr/>
        </p:nvSpPr>
        <p:spPr>
          <a:xfrm>
            <a:off x="1191238" y="3473044"/>
            <a:ext cx="594982" cy="39284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C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8"/>
          <p:cNvSpPr/>
          <p:nvPr/>
        </p:nvSpPr>
        <p:spPr>
          <a:xfrm>
            <a:off x="1944482" y="3473044"/>
            <a:ext cx="765161" cy="39284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C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8"/>
          <p:cNvSpPr/>
          <p:nvPr/>
        </p:nvSpPr>
        <p:spPr>
          <a:xfrm>
            <a:off x="2942802" y="3473044"/>
            <a:ext cx="765161" cy="39284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92D05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8"/>
          <p:cNvSpPr/>
          <p:nvPr/>
        </p:nvSpPr>
        <p:spPr>
          <a:xfrm>
            <a:off x="3826476" y="3473044"/>
            <a:ext cx="1525700" cy="39284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7030A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8"/>
          <p:cNvSpPr/>
          <p:nvPr/>
        </p:nvSpPr>
        <p:spPr>
          <a:xfrm>
            <a:off x="5454213" y="3473044"/>
            <a:ext cx="888166" cy="39284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8"/>
          <p:cNvSpPr/>
          <p:nvPr/>
        </p:nvSpPr>
        <p:spPr>
          <a:xfrm>
            <a:off x="6477368" y="3473044"/>
            <a:ext cx="703608" cy="39284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00206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8"/>
          <p:cNvSpPr txBox="1"/>
          <p:nvPr/>
        </p:nvSpPr>
        <p:spPr>
          <a:xfrm>
            <a:off x="4769708" y="2560942"/>
            <a:ext cx="2100648" cy="646331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FFFF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de-DE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 change display language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8"/>
          <p:cNvSpPr txBox="1"/>
          <p:nvPr/>
        </p:nvSpPr>
        <p:spPr>
          <a:xfrm>
            <a:off x="7180975" y="1435358"/>
            <a:ext cx="4279633" cy="1938992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00206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de-DE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 you find helpful links like: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de-DE" sz="2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project wiki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de-DE" sz="2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query syntax wiki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33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de-DE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..and much more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i="0" lang="de-DE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Select/Filter by tag		</a:t>
            </a:r>
            <a:r>
              <a:rPr b="1" i="0" lang="de-DE" sz="4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try it yourself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9"/>
          <p:cNvSpPr txBox="1"/>
          <p:nvPr>
            <p:ph idx="1" type="body"/>
          </p:nvPr>
        </p:nvSpPr>
        <p:spPr>
          <a:xfrm>
            <a:off x="681677" y="1825625"/>
            <a:ext cx="5414323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de-DE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Lets start with an easy query</a:t>
            </a:r>
            <a:br>
              <a:rPr b="0" i="0" lang="de-DE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de-DE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➔ filter all objects which are associated with university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de-D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[out:json];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de-D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de-D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node["amenity"="university"]({{bbox}});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de-D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way["amenity"="university"]({{bbox}});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de-D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relation["amenity"="university"]({{bbox}});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de-D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);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de-D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 body;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de-D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de-D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 skel qt;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de-DE"/>
              <a:t>http://overpass-turbo.eu/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6211332" y="1825625"/>
            <a:ext cx="52578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0583" y="1690700"/>
            <a:ext cx="5959292" cy="43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6044" y="1440560"/>
            <a:ext cx="4462850" cy="36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0"/>
          <p:cNvSpPr txBox="1"/>
          <p:nvPr>
            <p:ph type="title"/>
          </p:nvPr>
        </p:nvSpPr>
        <p:spPr>
          <a:xfrm rot="196">
            <a:off x="914437" y="365124"/>
            <a:ext cx="105153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i="0" lang="de-DE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Query wizard</a:t>
            </a:r>
            <a:r>
              <a:rPr b="0" i="0" lang="de-DE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b="1" i="0" lang="de-DE" sz="4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wizard wiki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0"/>
          <p:cNvSpPr txBox="1"/>
          <p:nvPr>
            <p:ph idx="1" type="body"/>
          </p:nvPr>
        </p:nvSpPr>
        <p:spPr>
          <a:xfrm>
            <a:off x="307400" y="2204725"/>
            <a:ext cx="5178900" cy="44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7170" lvl="0" marL="228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de-DE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QL Syntax? Is there an easier way?</a:t>
            </a:r>
            <a:endParaRPr sz="2200"/>
          </a:p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de-DE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- yeah go for the Wizard</a:t>
            </a:r>
            <a:endParaRPr sz="2200"/>
          </a:p>
          <a:p>
            <a:pPr indent="-217170" lvl="0" marL="22860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de-DE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tags and types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7170" lvl="0" marL="22860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de-DE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logical operators to combine</a:t>
            </a:r>
            <a:br>
              <a:rPr b="0" i="0" lang="de-DE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de-DE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i="0" lang="de-DE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OR</a:t>
            </a:r>
            <a:endParaRPr sz="2200"/>
          </a:p>
          <a:p>
            <a:pPr indent="-217170" lvl="0" marL="22860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de-DE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 an area of interest with </a:t>
            </a:r>
            <a:r>
              <a:rPr b="1" i="0" lang="de-DE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7170" lvl="0" marL="22860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de-DE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b="1" i="0" lang="de-DE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like </a:t>
            </a:r>
            <a:r>
              <a:rPr b="0" i="0" lang="de-DE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b="1" i="0" lang="de-DE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like </a:t>
            </a:r>
            <a:r>
              <a:rPr b="0" i="0" lang="de-DE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define</a:t>
            </a:r>
            <a:r>
              <a:rPr lang="de-DE" sz="2200"/>
              <a:t> </a:t>
            </a:r>
            <a:r>
              <a:rPr b="0" i="0" lang="de-DE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ranges of values, you are looking for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2200" y="3997313"/>
            <a:ext cx="4076700" cy="2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/>
          <p:nvPr>
            <p:ph type="title"/>
          </p:nvPr>
        </p:nvSpPr>
        <p:spPr>
          <a:xfrm>
            <a:off x="857375" y="250125"/>
            <a:ext cx="110265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lang="de-DE"/>
              <a:t>Want more information?</a:t>
            </a:r>
            <a:r>
              <a:rPr b="1" i="0" lang="de-DE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	</a:t>
            </a:r>
            <a:r>
              <a:rPr b="1" lang="de-DE"/>
              <a:t>Get meta data!</a:t>
            </a:r>
            <a:endParaRPr b="1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lang="de-DE"/>
              <a:t>														</a:t>
            </a:r>
            <a:r>
              <a:rPr b="1" lang="de-DE" u="sng">
                <a:solidFill>
                  <a:schemeClr val="hlink"/>
                </a:solidFill>
                <a:hlinkClick r:id="rId3"/>
              </a:rPr>
              <a:t>try it yourself!</a:t>
            </a:r>
            <a:endParaRPr b="1"/>
          </a:p>
        </p:txBody>
      </p:sp>
      <p:sp>
        <p:nvSpPr>
          <p:cNvPr id="173" name="Google Shape;173;p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1"/>
          <p:cNvSpPr txBox="1"/>
          <p:nvPr>
            <p:ph idx="1" type="body"/>
          </p:nvPr>
        </p:nvSpPr>
        <p:spPr>
          <a:xfrm>
            <a:off x="497750" y="1671374"/>
            <a:ext cx="5488500" cy="21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44145" lvl="0" marL="22860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0"/>
              <a:buFont typeface="Arial"/>
              <a:buNone/>
            </a:pPr>
            <a:r>
              <a:rPr lang="de-DE" sz="2612"/>
              <a:t>At the bottom line of your code:</a:t>
            </a:r>
            <a:endParaRPr sz="2612"/>
          </a:p>
          <a:p>
            <a:pPr indent="-144144" lvl="0" marL="68580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0"/>
              <a:buFont typeface="Arial"/>
              <a:buNone/>
            </a:pPr>
            <a:r>
              <a:rPr lang="de-DE" sz="2612"/>
              <a:t>change </a:t>
            </a:r>
            <a:r>
              <a:rPr i="1" lang="de-DE" sz="2612"/>
              <a:t>out body; </a:t>
            </a:r>
            <a:r>
              <a:rPr lang="de-DE" sz="2612"/>
              <a:t> TO </a:t>
            </a:r>
            <a:r>
              <a:rPr i="1" lang="de-DE" sz="2612"/>
              <a:t>out meta;</a:t>
            </a:r>
            <a:endParaRPr b="0" sz="133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533400" y="3584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print results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highlight>
                  <a:srgbClr val="FF0000"/>
                </a:highlight>
                <a:latin typeface="Calibri"/>
                <a:ea typeface="Calibri"/>
                <a:cs typeface="Calibri"/>
                <a:sym typeface="Calibri"/>
              </a:rPr>
              <a:t>out body;</a:t>
            </a:r>
            <a:endParaRPr sz="1800">
              <a:solidFill>
                <a:schemeClr val="dk1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 skel qt;</a:t>
            </a:r>
            <a:endParaRPr sz="1800"/>
          </a:p>
        </p:txBody>
      </p:sp>
      <p:sp>
        <p:nvSpPr>
          <p:cNvPr id="176" name="Google Shape;176;p21"/>
          <p:cNvSpPr txBox="1"/>
          <p:nvPr/>
        </p:nvSpPr>
        <p:spPr>
          <a:xfrm>
            <a:off x="3076200" y="3584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print results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out meta;</a:t>
            </a:r>
            <a:endParaRPr sz="1800">
              <a:solidFill>
                <a:schemeClr val="dk1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 skel qt;</a:t>
            </a:r>
            <a:endParaRPr sz="1800">
              <a:solidFill>
                <a:schemeClr val="dk1"/>
              </a:solidFill>
              <a:highlight>
                <a:srgbClr val="00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1"/>
          <p:cNvSpPr/>
          <p:nvPr/>
        </p:nvSpPr>
        <p:spPr>
          <a:xfrm>
            <a:off x="1629450" y="4631025"/>
            <a:ext cx="766800" cy="59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12550" y="2410688"/>
            <a:ext cx="2524125" cy="34004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9" name="Google Shape;17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1450" y="3072688"/>
            <a:ext cx="2514600" cy="22288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0" name="Google Shape;180;p21"/>
          <p:cNvSpPr/>
          <p:nvPr/>
        </p:nvSpPr>
        <p:spPr>
          <a:xfrm>
            <a:off x="8348450" y="3683713"/>
            <a:ext cx="1076700" cy="854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1"/>
          <p:cNvSpPr txBox="1"/>
          <p:nvPr/>
        </p:nvSpPr>
        <p:spPr>
          <a:xfrm>
            <a:off x="3076200" y="5395950"/>
            <a:ext cx="3000000" cy="12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);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print results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800">
                <a:solidFill>
                  <a:schemeClr val="dk1"/>
                </a:solidFill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out meta center;</a:t>
            </a:r>
            <a:endParaRPr sz="800">
              <a:solidFill>
                <a:schemeClr val="dk1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de-DE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 skel qt;</a:t>
            </a:r>
            <a:endParaRPr sz="800">
              <a:solidFill>
                <a:schemeClr val="dk1"/>
              </a:solidFill>
              <a:highlight>
                <a:srgbClr val="00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1" i="0" lang="de-DE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Motorways in </a:t>
            </a:r>
            <a:r>
              <a:rPr b="1" lang="de-DE" sz="4000"/>
              <a:t>Uganda</a:t>
            </a:r>
            <a:r>
              <a:rPr b="0" i="0" lang="de-DE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r>
              <a:rPr b="1" i="0" lang="de-DE" sz="4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try it yourself</a:t>
            </a:r>
            <a:endParaRPr b="1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de-DE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2"/>
          <p:cNvSpPr txBox="1"/>
          <p:nvPr/>
        </p:nvSpPr>
        <p:spPr>
          <a:xfrm>
            <a:off x="257175" y="1857375"/>
            <a:ext cx="5362575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de-DE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[out:json][timeout:25];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de-DE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fetch area “</a:t>
            </a: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uganda</a:t>
            </a:r>
            <a:r>
              <a:rPr b="0" i="0" lang="de-DE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to search 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de-DE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{{</a:t>
            </a:r>
            <a:r>
              <a:rPr b="0" i="0" lang="de-DE" sz="18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geocodeArea:</a:t>
            </a:r>
            <a:r>
              <a:rPr lang="de-DE" sz="18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Uganda</a:t>
            </a:r>
            <a:r>
              <a:rPr b="0" i="0" lang="de-DE" sz="18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}}-&gt;.searchArea</a:t>
            </a:r>
            <a:r>
              <a:rPr b="0" i="0" lang="de-DE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de-DE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gather results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de-DE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de-DE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// query part for: “highway=motorway”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de-DE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node[</a:t>
            </a:r>
            <a:r>
              <a:rPr b="0" i="0" lang="de-DE" sz="1800" u="none" cap="none" strike="noStrike">
                <a:solidFill>
                  <a:schemeClr val="dk1"/>
                </a:solidFill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"highway"="motorway"</a:t>
            </a:r>
            <a:r>
              <a:rPr b="0" i="0" lang="de-DE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](</a:t>
            </a:r>
            <a:r>
              <a:rPr b="0" i="0" lang="de-DE" sz="18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area.searchArea</a:t>
            </a:r>
            <a:r>
              <a:rPr b="0" i="0" lang="de-DE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de-DE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way[</a:t>
            </a:r>
            <a:r>
              <a:rPr b="0" i="0" lang="de-DE" sz="1800" u="none" cap="none" strike="noStrike">
                <a:solidFill>
                  <a:schemeClr val="dk1"/>
                </a:solidFill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"highway"="motorway"</a:t>
            </a:r>
            <a:r>
              <a:rPr b="0" i="0" lang="de-DE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](</a:t>
            </a:r>
            <a:r>
              <a:rPr b="0" i="0" lang="de-DE" sz="18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area.searchArea</a:t>
            </a:r>
            <a:r>
              <a:rPr b="0" i="0" lang="de-DE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de-DE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relation[</a:t>
            </a:r>
            <a:r>
              <a:rPr b="0" i="0" lang="de-DE" sz="1800" u="none" cap="none" strike="noStrike">
                <a:solidFill>
                  <a:schemeClr val="dk1"/>
                </a:solidFill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"highway"="motorway"</a:t>
            </a:r>
            <a:r>
              <a:rPr b="0" i="0" lang="de-DE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](</a:t>
            </a:r>
            <a:r>
              <a:rPr b="0" i="0" lang="de-DE" sz="18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area.searchArea</a:t>
            </a:r>
            <a:r>
              <a:rPr b="0" i="0" lang="de-DE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de-DE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de-DE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// print results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de-DE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 </a:t>
            </a: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</a:t>
            </a:r>
            <a:r>
              <a:rPr b="0" i="0" lang="de-DE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de-DE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de-DE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 skel qt;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5646" y="1537332"/>
            <a:ext cx="4832080" cy="481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